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Corben" panose="020F0505020000020004" pitchFamily="34" charset="-122"/>
      <p:bold r:id="rId17"/>
    </p:embeddedFont>
    <p:embeddedFont>
      <p:font typeface="Corben" panose="020F0505020000020004" pitchFamily="34" charset="0"/>
      <p:bold r:id="rId18"/>
    </p:embeddedFont>
    <p:embeddedFont>
      <p:font typeface="Corben" panose="020F0505020000020004" pitchFamily="34" charset="-120"/>
      <p:bold r:id="rId19"/>
    </p:embeddedFont>
    <p:embeddedFont>
      <p:font typeface="Nobile" panose="02000503050000020004" pitchFamily="34" charset="0"/>
      <p:bold r:id="rId20"/>
    </p:embeddedFont>
    <p:embeddedFont>
      <p:font typeface="Nobile" panose="02000503050000020004" pitchFamily="34" charset="-122"/>
      <p:bold r:id="rId21"/>
    </p:embeddedFont>
    <p:embeddedFont>
      <p:font typeface="Nobile" panose="02000503050000020004" pitchFamily="34" charset="-12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37197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dirty="0">
                <a:solidFill>
                  <a:srgbClr val="1B1B27"/>
                </a:solidFill>
                <a:latin typeface="Times New Roman" panose="02020603050405020304" charset="0"/>
                <a:ea typeface="Corben" panose="020F0505020000020004" pitchFamily="34" charset="-122"/>
                <a:cs typeface="Times New Roman" panose="02020603050405020304" charset="0"/>
              </a:rPr>
              <a:t>Дәріс 4.</a:t>
            </a:r>
            <a:endParaRPr lang="en-US" altLang="en-US" sz="4450" dirty="0">
              <a:solidFill>
                <a:srgbClr val="1B1B27"/>
              </a:solidFill>
              <a:latin typeface="Times New Roman" panose="02020603050405020304" charset="0"/>
              <a:ea typeface="Corben" panose="020F0505020000020004" pitchFamily="34" charset="-122"/>
              <a:cs typeface="Times New Roman" panose="02020603050405020304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Тәжірибеде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қолдану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үшін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тұлғаның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психологиялық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теорияларын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зерттеу</a:t>
            </a:r>
            <a:endParaRPr lang="en-US" altLang="en-US" sz="44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93750" y="62611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425825" y="736282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72602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Қорытынды: Тұлғаның психологиялық теориялары – өмірлік тәжірибенің кілті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430322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 теориялары </a:t>
            </a: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 мінез-құлқын терең түсінуге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және өмірдің әр саласында тиімді шешім қабылдауға мүмкіндік береді.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41127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Оларды қолдану арқылы жеке тұлғаның дамуы, топтық қарым-қатынас пен кәсіби орта жақсарады.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702933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 – адамзаттың болашағын қалыптастырудағы маңызды ғылым.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4751"/>
            <a:ext cx="915888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Психологияның өмірдегі маңызы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77158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принциптер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адам мінез-құлқын терең түсінуге және топ ішіндегі қарым-қатынасты жақсартуға көмектеседі. Әр адамның жеке ерекшеліктері мен әрекеттерін түсіну қоғамдық және жеке өмірдегі көптеген мәселелерді шешуге мүмкіндік береді.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321016"/>
            <a:ext cx="6407944" cy="2093714"/>
          </a:xfrm>
          <a:prstGeom prst="roundRect">
            <a:avLst>
              <a:gd name="adj" fmla="val 4550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93790" y="4321016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4967E9"/>
          </a:solidFill>
        </p:spPr>
      </p:sp>
      <p:sp>
        <p:nvSpPr>
          <p:cNvPr id="6" name="Text 4"/>
          <p:cNvSpPr/>
          <p:nvPr/>
        </p:nvSpPr>
        <p:spPr>
          <a:xfrm>
            <a:off x="1173004" y="4578310"/>
            <a:ext cx="3056930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Мінез-құлықты талдау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73004" y="5068729"/>
            <a:ext cx="577143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Адамның іс-әрекеттерін, ойларын және сезімдерін түсіну үшін психологиялық әдістер қолданылады.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4321016"/>
            <a:ext cx="6408063" cy="2093714"/>
          </a:xfrm>
          <a:prstGeom prst="roundRect">
            <a:avLst>
              <a:gd name="adj" fmla="val 4550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28548" y="4321016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4967E9"/>
          </a:solidFill>
        </p:spPr>
      </p:sp>
      <p:sp>
        <p:nvSpPr>
          <p:cNvPr id="10" name="Text 8"/>
          <p:cNvSpPr/>
          <p:nvPr/>
        </p:nvSpPr>
        <p:spPr>
          <a:xfrm>
            <a:off x="7807762" y="457831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Топтық динамика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807762" y="5068729"/>
            <a:ext cx="577155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психология тұлғаны топтың бір бөлігі ретінде қарастырады, бұл топтық мінез-құлықты зерттеуде маңызды рөл атқарады.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7691"/>
            <a:ext cx="1100982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 теорияларының негізгі бағыттары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90098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 психологиясы адам мінез-құлқын түсіндіретін әртүрлі теорияларға бай. Олардың әрқайсысы тұлғаның қалыптасуы мен дамуына әртүрлі көзқарастарды ұсынады.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530906" y="3671054"/>
            <a:ext cx="319742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Фрейдтің психоанализі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161472"/>
            <a:ext cx="342149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санасыз қабаттарын, балалық шақтағы тәжірибелердің әсерін және ішкі қайшылықтарды зерттейді.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973008" y="3671054"/>
            <a:ext cx="284392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Юнгтің типологиясы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973008" y="4161472"/>
            <a:ext cx="342149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16 психологиялық тип арқылы тұлғааралық қарым-қатынасты болжауға және адамдардың әлемді қалай қабылдайтынын түсінуге көмектеседі.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415111" y="3671054"/>
            <a:ext cx="330874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Мотивация теориялары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0415111" y="4161472"/>
            <a:ext cx="3421499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Герцбергтің X және Y теориялары сияқты, адамның жұмысқа деген ынтасын, қажеттіліктерін және оларды қанағаттандыру жолдарын түсіндіреді.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22088"/>
            <a:ext cx="7556421" cy="195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 типтерінің диаграммасы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718685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Юнгтің 16 типологиясы әр тұлғаның әлеммен өзара әрекеттесу ерекшеліктерін сипаттайды. Бұл модель жеке және кәсіби қарым-қатынастарды жақсарту үшін қолданылады.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2597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 теорияларын қолданудың нақты мысалдары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3783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теориялар тек академиялық зерттеулермен шектелмей, нақты өмірде, әсіресе ұйымдарда тиімді қолданылады.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64900"/>
            <a:ext cx="4196358" cy="3492103"/>
          </a:xfrm>
          <a:prstGeom prst="roundRect">
            <a:avLst>
              <a:gd name="adj" fmla="val 4190"/>
            </a:avLst>
          </a:prstGeom>
          <a:solidFill>
            <a:srgbClr val="F9F9FF">
              <a:alpha val="95000"/>
            </a:srgbClr>
          </a:solidFill>
        </p:spPr>
      </p:sp>
      <p:sp>
        <p:nvSpPr>
          <p:cNvPr id="5" name="Shape 3"/>
          <p:cNvSpPr/>
          <p:nvPr/>
        </p:nvSpPr>
        <p:spPr>
          <a:xfrm>
            <a:off x="793790" y="3934420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</p:spPr>
      </p:sp>
      <p:sp>
        <p:nvSpPr>
          <p:cNvPr id="6" name="Shape 4"/>
          <p:cNvSpPr/>
          <p:nvPr/>
        </p:nvSpPr>
        <p:spPr>
          <a:xfrm>
            <a:off x="2551688" y="36247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761" y="3794879"/>
            <a:ext cx="272177" cy="34016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531876"/>
            <a:ext cx="3152299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Мотивацияны арттыру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022294"/>
            <a:ext cx="368177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Ұйымдарда қызметкерлердің мотивациясын арттыру үшін </a:t>
            </a: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Герцбергтің екі факторлы теориясын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пайдалану.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3964900"/>
            <a:ext cx="4196358" cy="3492103"/>
          </a:xfrm>
          <a:prstGeom prst="roundRect">
            <a:avLst>
              <a:gd name="adj" fmla="val 4190"/>
            </a:avLst>
          </a:prstGeom>
          <a:solidFill>
            <a:srgbClr val="F9F9FF">
              <a:alpha val="95000"/>
            </a:srgbClr>
          </a:solidFill>
        </p:spPr>
      </p:sp>
      <p:sp>
        <p:nvSpPr>
          <p:cNvPr id="11" name="Shape 8"/>
          <p:cNvSpPr/>
          <p:nvPr/>
        </p:nvSpPr>
        <p:spPr>
          <a:xfrm>
            <a:off x="5216962" y="3934420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</p:spPr>
      </p:sp>
      <p:sp>
        <p:nvSpPr>
          <p:cNvPr id="12" name="Shape 9"/>
          <p:cNvSpPr/>
          <p:nvPr/>
        </p:nvSpPr>
        <p:spPr>
          <a:xfrm>
            <a:off x="6974860" y="36247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933" y="3794879"/>
            <a:ext cx="272177" cy="34016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74256" y="4531876"/>
            <a:ext cx="333315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Семлердің басқару стилі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5474256" y="5022294"/>
            <a:ext cx="368177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Бразилиялық Semco компаниясының басшысы Рикардо Семлердің басқару стилі қызметкерлердің еркіндігі мен жауапкершілігін арттыру арқылы </a:t>
            </a: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табысқа жету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9640133" y="3964900"/>
            <a:ext cx="4196358" cy="3492103"/>
          </a:xfrm>
          <a:prstGeom prst="roundRect">
            <a:avLst>
              <a:gd name="adj" fmla="val 4190"/>
            </a:avLst>
          </a:prstGeom>
          <a:solidFill>
            <a:srgbClr val="F9F9FF">
              <a:alpha val="95000"/>
            </a:srgbClr>
          </a:solidFill>
        </p:spPr>
      </p:sp>
      <p:sp>
        <p:nvSpPr>
          <p:cNvPr id="17" name="Shape 13"/>
          <p:cNvSpPr/>
          <p:nvPr/>
        </p:nvSpPr>
        <p:spPr>
          <a:xfrm>
            <a:off x="9640133" y="3934420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4967E9"/>
          </a:solidFill>
        </p:spPr>
      </p:sp>
      <p:sp>
        <p:nvSpPr>
          <p:cNvPr id="18" name="Shape 14"/>
          <p:cNvSpPr/>
          <p:nvPr/>
        </p:nvSpPr>
        <p:spPr>
          <a:xfrm>
            <a:off x="11398032" y="36247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67E9"/>
          </a:solidFill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105" y="3794879"/>
            <a:ext cx="272177" cy="340162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7427" y="4531876"/>
            <a:ext cx="368177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Авиациядағы командалық жұмыс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97427" y="5376624"/>
            <a:ext cx="368177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профильдеу арқылы авиациядағы командалық жұмыс сапасын жақсарту және </a:t>
            </a: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қауіпсіздікті қамтамасыз ету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9108" y="376357"/>
            <a:ext cx="5923121" cy="427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Тұлғаның дамуы мен өзін-өзі реттеу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479108" y="1077754"/>
            <a:ext cx="13672185" cy="2190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дамуы үздіксіз процесс, және өзін-өзі реттеу дағдылары осы дамудың маңызды бөлігі болып табылады.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479108" y="1587579"/>
            <a:ext cx="1753553" cy="2138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Ментальды карталар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479108" y="1938218"/>
            <a:ext cx="6669167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Назарбаев Зияткерлік мектептері тәжірибесінде ментальды карталарды қолдану арқылы оқушылардың өзін-өзі реттеу дағдыларын дамыту.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108" y="2530316"/>
            <a:ext cx="6669167" cy="666916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89746" y="1587579"/>
            <a:ext cx="1711047" cy="2138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Жасөспірімдік кезең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489746" y="1938218"/>
            <a:ext cx="6669167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Ерте жасөспірімдік кезеңдегі тұлғаның психологиялық ерекшеліктері мен әлеуметтік жағдайлардың әсері тұлғаның қалыптасуына үлкен із қалдырады.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89746" y="2499479"/>
            <a:ext cx="6669167" cy="2190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Эмоционалды интеллект</a:t>
            </a:r>
            <a:r>
              <a:rPr lang="en-US" sz="10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және әлеуметтік дағдылардың маңызы.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683" y="917138"/>
            <a:ext cx="12006620" cy="630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Психологиялық теорияларды терапияда қолдану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05683" y="1950363"/>
            <a:ext cx="13219033" cy="322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теориялар психикалық денсаулықты жақсарту және мінез-құлықты түзетуде кеңінен қолданылады.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05683" y="2499598"/>
            <a:ext cx="6508671" cy="2305645"/>
          </a:xfrm>
          <a:prstGeom prst="roundRect">
            <a:avLst>
              <a:gd name="adj" fmla="val 367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14876" y="2708791"/>
            <a:ext cx="604837" cy="604838"/>
          </a:xfrm>
          <a:prstGeom prst="roundRect">
            <a:avLst>
              <a:gd name="adj" fmla="val 15116611"/>
            </a:avLst>
          </a:prstGeom>
          <a:solidFill>
            <a:srgbClr val="4967E9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207" y="2841069"/>
            <a:ext cx="272177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14876" y="3515201"/>
            <a:ext cx="4948595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Когнитивті-бихевиоралды терапия (КБТ)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14876" y="3951208"/>
            <a:ext cx="6090285" cy="644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Теріс ойлау үлгілерін өзгертуге және мінез-құлықты түзетуге бағытталған тиімді әдіс.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415927" y="2499598"/>
            <a:ext cx="6508790" cy="2305645"/>
          </a:xfrm>
          <a:prstGeom prst="roundRect">
            <a:avLst>
              <a:gd name="adj" fmla="val 367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25120" y="2708791"/>
            <a:ext cx="604837" cy="604838"/>
          </a:xfrm>
          <a:prstGeom prst="roundRect">
            <a:avLst>
              <a:gd name="adj" fmla="val 15116611"/>
            </a:avLst>
          </a:prstGeom>
          <a:solidFill>
            <a:srgbClr val="4967E9"/>
          </a:solidFill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2841069"/>
            <a:ext cx="272177" cy="3401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25120" y="3515201"/>
            <a:ext cx="3445431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Психоаналитикалық әдістер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625120" y="3951208"/>
            <a:ext cx="6090404" cy="644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Санасыз қайшылықтарды анықтау арқылы ішкі мәселелерді шешуге көмектеседі.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05683" y="5006816"/>
            <a:ext cx="6508671" cy="2305645"/>
          </a:xfrm>
          <a:prstGeom prst="roundRect">
            <a:avLst>
              <a:gd name="adj" fmla="val 367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14876" y="5216009"/>
            <a:ext cx="604837" cy="604838"/>
          </a:xfrm>
          <a:prstGeom prst="roundRect">
            <a:avLst>
              <a:gd name="adj" fmla="val 15116611"/>
            </a:avLst>
          </a:prstGeom>
          <a:solidFill>
            <a:srgbClr val="4967E9"/>
          </a:solidFill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07" y="5348287"/>
            <a:ext cx="272177" cy="3401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14876" y="6022419"/>
            <a:ext cx="4009073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Девиантты мінез-құлықты түзету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914876" y="6458426"/>
            <a:ext cx="6090285" cy="644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Кеңес беру, фармакологиялық әдістер және оқшаулау арқылы әлеуметтік нормалардан ауытқуды жою.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415927" y="5006816"/>
            <a:ext cx="6508790" cy="2305645"/>
          </a:xfrm>
          <a:prstGeom prst="roundRect">
            <a:avLst>
              <a:gd name="adj" fmla="val 367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25120" y="5216009"/>
            <a:ext cx="604837" cy="604838"/>
          </a:xfrm>
          <a:prstGeom prst="roundRect">
            <a:avLst>
              <a:gd name="adj" fmla="val 15116611"/>
            </a:avLst>
          </a:prstGeom>
          <a:solidFill>
            <a:srgbClr val="4967E9"/>
          </a:solidFill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50" y="5348287"/>
            <a:ext cx="272177" cy="34016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25120" y="6022419"/>
            <a:ext cx="3769757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Сексологиядағы психотерапия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7625120" y="6458426"/>
            <a:ext cx="6090404" cy="644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Сексуалдық коммуникацияны жақсарту арқылы қарым-қатынастарды нығайту.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11197"/>
            <a:ext cx="7556421" cy="978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Сенім мен ашықтық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4229576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Психотерапия – бұл сенім мен ашықтыққа негізделген процесс, онда клиент өзінің ішкі мәселелерін зерттеп, оң өзгерістерге қол жеткізеді.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801" y="395049"/>
            <a:ext cx="8266509" cy="4488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Психологиялық теориялардың қоғамдағы әсері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02801" y="1131213"/>
            <a:ext cx="13624798" cy="2299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теориялар қоғамның әртүрлі салаларында, соның ішінде құқық қорғау, білім беру және мемлекеттік саясатта да кеңінен қолданылады.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02801" y="1666280"/>
            <a:ext cx="1795701" cy="2244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Қылмыстық істер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502801" y="2034302"/>
            <a:ext cx="6637139" cy="2299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портреттеу</a:t>
            </a: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және мінез-құлықты талдау қылмысты ашуға көмектеседі.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502801" y="2497532"/>
            <a:ext cx="6637139" cy="25479"/>
          </a:xfrm>
          <a:prstGeom prst="rect">
            <a:avLst/>
          </a:prstGeom>
          <a:solidFill>
            <a:srgbClr val="404155">
              <a:alpha val="50000"/>
            </a:srgbClr>
          </a:solidFill>
        </p:spPr>
      </p:sp>
      <p:sp>
        <p:nvSpPr>
          <p:cNvPr id="7" name="Text 5"/>
          <p:cNvSpPr/>
          <p:nvPr/>
        </p:nvSpPr>
        <p:spPr>
          <a:xfrm>
            <a:off x="502801" y="2684502"/>
            <a:ext cx="1795701" cy="2244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Білім беру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502801" y="3052524"/>
            <a:ext cx="6637139" cy="2299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Оқыту әдістерін жетілдіру үшін </a:t>
            </a:r>
            <a:r>
              <a:rPr lang="en-US" sz="110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психологиялық теорияларды</a:t>
            </a: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қолдану.</a:t>
            </a:r>
            <a:endParaRPr lang="en-US" sz="11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8080" y="1684258"/>
            <a:ext cx="6637139" cy="663713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02801" y="8644533"/>
            <a:ext cx="13624798" cy="2299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Мемлекеттік саясатта </a:t>
            </a:r>
            <a:r>
              <a:rPr lang="en-US" sz="110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мінез-құлық экономикасы</a:t>
            </a: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негізінде шешім қабылдау (Ұлыбританияның Nudge Unit мысалы), адамдардың таңдауын оң бағытта өзгертуге бағытталған.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4238</Words>
  <Application>WPS Presentation</Application>
  <PresentationFormat>On-screen Show (16:9)</PresentationFormat>
  <Paragraphs>115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Corben</vt:lpstr>
      <vt:lpstr>Corben</vt:lpstr>
      <vt:lpstr>Corben</vt:lpstr>
      <vt:lpstr>Nobile</vt:lpstr>
      <vt:lpstr>Nobile</vt:lpstr>
      <vt:lpstr>Nobile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3</cp:revision>
  <dcterms:created xsi:type="dcterms:W3CDTF">2025-09-02T06:25:00Z</dcterms:created>
  <dcterms:modified xsi:type="dcterms:W3CDTF">2025-09-02T08:19:53Z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3A398956FEEC443EA8DA6D8AA7FA2952_12</vt:lpwstr>
  </property>
  <property fmtid="{D5CDD505-2E9C-101B-9397-08002B2CF9AE}" pid="3" name="KSOProductBuildVer">
    <vt:lpwstr>1049-12.2.0.21931</vt:lpwstr>
  </property>
</Properties>
</file>